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72" r:id="rId11"/>
    <p:sldId id="273" r:id="rId12"/>
    <p:sldId id="262" r:id="rId13"/>
    <p:sldId id="267" r:id="rId14"/>
    <p:sldId id="271" r:id="rId15"/>
    <p:sldId id="268" r:id="rId16"/>
    <p:sldId id="269" r:id="rId17"/>
    <p:sldId id="270" r:id="rId18"/>
    <p:sldId id="26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104"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SG ALLIED BUSINESSES LIMITED</a:t>
            </a:r>
            <a:endParaRPr lang="en-US" b="1" dirty="0"/>
          </a:p>
        </p:txBody>
      </p:sp>
      <p:sp>
        <p:nvSpPr>
          <p:cNvPr id="3" name="Subtitle 2"/>
          <p:cNvSpPr>
            <a:spLocks noGrp="1"/>
          </p:cNvSpPr>
          <p:nvPr>
            <p:ph type="subTitle" idx="1"/>
          </p:nvPr>
        </p:nvSpPr>
        <p:spPr/>
        <p:txBody>
          <a:bodyPr/>
          <a:lstStyle/>
          <a:p>
            <a:r>
              <a:rPr lang="en-US" dirty="0" smtClean="0"/>
              <a:t>B-40, S.I.T.E, KARACHI, PAKISTAN</a:t>
            </a:r>
            <a:endParaRPr lang="en-US" dirty="0"/>
          </a:p>
        </p:txBody>
      </p:sp>
    </p:spTree>
    <p:extLst>
      <p:ext uri="{BB962C8B-B14F-4D97-AF65-F5344CB8AC3E}">
        <p14:creationId xmlns:p14="http://schemas.microsoft.com/office/powerpoint/2010/main" val="21665091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b="1" dirty="0" smtClean="0"/>
              <a:t>PROJECTED PROFIT AND LOSS AFTER MUSHROOM PRODUCTION</a:t>
            </a:r>
            <a:endParaRPr lang="en-US" sz="2400" b="1" dirty="0"/>
          </a:p>
        </p:txBody>
      </p:sp>
      <p:sp>
        <p:nvSpPr>
          <p:cNvPr id="4" name="Content Placeholder 2"/>
          <p:cNvSpPr txBox="1">
            <a:spLocks/>
          </p:cNvSpPr>
          <p:nvPr/>
        </p:nvSpPr>
        <p:spPr>
          <a:xfrm>
            <a:off x="609600" y="2514601"/>
            <a:ext cx="82296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p>
        </p:txBody>
      </p:sp>
      <p:sp>
        <p:nvSpPr>
          <p:cNvPr id="5" name="Content Placeholder 2"/>
          <p:cNvSpPr txBox="1">
            <a:spLocks/>
          </p:cNvSpPr>
          <p:nvPr/>
        </p:nvSpPr>
        <p:spPr>
          <a:xfrm>
            <a:off x="609600" y="251460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p>
        </p:txBody>
      </p:sp>
      <p:graphicFrame>
        <p:nvGraphicFramePr>
          <p:cNvPr id="3" name="Table 2"/>
          <p:cNvGraphicFramePr>
            <a:graphicFrameLocks noGrp="1"/>
          </p:cNvGraphicFramePr>
          <p:nvPr>
            <p:extLst>
              <p:ext uri="{D42A27DB-BD31-4B8C-83A1-F6EECF244321}">
                <p14:modId xmlns:p14="http://schemas.microsoft.com/office/powerpoint/2010/main" val="523398253"/>
              </p:ext>
            </p:extLst>
          </p:nvPr>
        </p:nvGraphicFramePr>
        <p:xfrm>
          <a:off x="228600" y="1219200"/>
          <a:ext cx="8686798" cy="5058339"/>
        </p:xfrm>
        <a:graphic>
          <a:graphicData uri="http://schemas.openxmlformats.org/drawingml/2006/table">
            <a:tbl>
              <a:tblPr firstRow="1" firstCol="1" bandRow="1">
                <a:tableStyleId>{3C2FFA5D-87B4-456A-9821-1D502468CF0F}</a:tableStyleId>
              </a:tblPr>
              <a:tblGrid>
                <a:gridCol w="2411953"/>
                <a:gridCol w="1254969"/>
                <a:gridCol w="1254969"/>
                <a:gridCol w="1254969"/>
                <a:gridCol w="1254969"/>
                <a:gridCol w="1254969"/>
              </a:tblGrid>
              <a:tr h="150056">
                <a:tc>
                  <a:txBody>
                    <a:bodyPr/>
                    <a:lstStyle/>
                    <a:p>
                      <a:pPr algn="l" fontAlgn="ctr"/>
                      <a:r>
                        <a:rPr lang="en-US" sz="1000" u="none" strike="noStrike" dirty="0">
                          <a:effectLst/>
                        </a:rPr>
                        <a:t>Profit &amp; Loss Projection</a:t>
                      </a:r>
                      <a:endParaRPr lang="en-US" sz="1000" b="1" i="0" u="none" strike="noStrike" dirty="0">
                        <a:solidFill>
                          <a:srgbClr val="000000"/>
                        </a:solidFill>
                        <a:effectLst/>
                        <a:latin typeface="Calibri"/>
                      </a:endParaRPr>
                    </a:p>
                  </a:txBody>
                  <a:tcPr marL="6816" marR="6816" marT="6816" marB="0" anchor="ctr"/>
                </a:tc>
                <a:tc>
                  <a:txBody>
                    <a:bodyPr/>
                    <a:lstStyle/>
                    <a:p>
                      <a:pPr algn="ctr" fontAlgn="ctr"/>
                      <a:r>
                        <a:rPr lang="en-US" sz="1000" u="none" strike="noStrike">
                          <a:effectLst/>
                        </a:rPr>
                        <a:t>30th June 2020</a:t>
                      </a:r>
                      <a:endParaRPr lang="en-US" sz="1000" b="1"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30th June 2021</a:t>
                      </a:r>
                      <a:endParaRPr lang="en-US" sz="1000" b="1"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30th June 2022</a:t>
                      </a:r>
                      <a:endParaRPr lang="en-US" sz="1000" b="1"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30th June 2023</a:t>
                      </a:r>
                      <a:endParaRPr lang="en-US" sz="1000" b="1"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30th June 2024</a:t>
                      </a:r>
                      <a:endParaRPr lang="en-US" sz="1000" b="1" i="0" u="none" strike="noStrike">
                        <a:solidFill>
                          <a:srgbClr val="000000"/>
                        </a:solidFill>
                        <a:effectLst/>
                        <a:latin typeface="Calibri"/>
                      </a:endParaRPr>
                    </a:p>
                  </a:txBody>
                  <a:tcPr marL="6816" marR="6816" marT="6816" marB="0" anchor="ctr"/>
                </a:tc>
              </a:tr>
              <a:tr h="150056">
                <a:tc>
                  <a:txBody>
                    <a:bodyPr/>
                    <a:lstStyle/>
                    <a:p>
                      <a:pPr algn="l" fontAlgn="ctr"/>
                      <a:r>
                        <a:rPr lang="en-US" sz="1000" u="sng" strike="noStrike">
                          <a:effectLst/>
                        </a:rPr>
                        <a:t>Revenue</a:t>
                      </a:r>
                      <a:endParaRPr lang="en-US" sz="1000" b="1" i="0" u="sng"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6816" marR="6816" marT="6816" marB="0" anchor="ctr"/>
                </a:tc>
              </a:tr>
              <a:tr h="275905">
                <a:tc>
                  <a:txBody>
                    <a:bodyPr/>
                    <a:lstStyle/>
                    <a:p>
                      <a:pPr algn="l" fontAlgn="ctr"/>
                      <a:r>
                        <a:rPr lang="en-US" sz="1000" u="none" strike="noStrike" dirty="0">
                          <a:effectLst/>
                        </a:rPr>
                        <a:t>Rental Income</a:t>
                      </a:r>
                      <a:endParaRPr lang="en-US" sz="1000" b="0" i="0" u="none" strike="noStrike" dirty="0">
                        <a:solidFill>
                          <a:srgbClr val="000000"/>
                        </a:solidFill>
                        <a:effectLst/>
                        <a:latin typeface="Calibri"/>
                      </a:endParaRPr>
                    </a:p>
                  </a:txBody>
                  <a:tcPr marL="6816" marR="6816" marT="6816" marB="0" anchor="ctr"/>
                </a:tc>
                <a:tc>
                  <a:txBody>
                    <a:bodyPr/>
                    <a:lstStyle/>
                    <a:p>
                      <a:pPr algn="ctr" fontAlgn="ctr"/>
                      <a:r>
                        <a:rPr lang="en-US" sz="1000" u="none" strike="noStrike">
                          <a:effectLst/>
                        </a:rPr>
                        <a:t>             37,938,838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64,864,794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71,351,273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78,486,401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86,335,041 </a:t>
                      </a:r>
                      <a:endParaRPr lang="en-US" sz="1000" b="0" i="0" u="none" strike="noStrike">
                        <a:solidFill>
                          <a:srgbClr val="000000"/>
                        </a:solidFill>
                        <a:effectLst/>
                        <a:latin typeface="Calibri"/>
                      </a:endParaRPr>
                    </a:p>
                  </a:txBody>
                  <a:tcPr marL="6816" marR="6816" marT="6816" marB="0" anchor="ctr"/>
                </a:tc>
              </a:tr>
              <a:tr h="271602">
                <a:tc>
                  <a:txBody>
                    <a:bodyPr/>
                    <a:lstStyle/>
                    <a:p>
                      <a:pPr algn="l" fontAlgn="ctr"/>
                      <a:r>
                        <a:rPr lang="en-US" sz="1000" u="none" strike="noStrike">
                          <a:effectLst/>
                        </a:rPr>
                        <a:t>Cold Storage Income</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3,516,148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3,969,624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4,366,586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4,803,245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5,283,570 </a:t>
                      </a:r>
                      <a:endParaRPr lang="en-US" sz="1000" b="0" i="0" u="none" strike="noStrike">
                        <a:solidFill>
                          <a:srgbClr val="000000"/>
                        </a:solidFill>
                        <a:effectLst/>
                        <a:latin typeface="Calibri"/>
                      </a:endParaRPr>
                    </a:p>
                  </a:txBody>
                  <a:tcPr marL="6816" marR="6816" marT="6816" marB="0" anchor="ctr"/>
                </a:tc>
              </a:tr>
              <a:tr h="275905">
                <a:tc>
                  <a:txBody>
                    <a:bodyPr/>
                    <a:lstStyle/>
                    <a:p>
                      <a:pPr algn="l" fontAlgn="ctr"/>
                      <a:r>
                        <a:rPr lang="en-US" sz="1000" u="none" strike="noStrike">
                          <a:effectLst/>
                        </a:rPr>
                        <a:t>Vertical Farm</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1,729,302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9,101,456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10,011,602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11,012,762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12,114,038 </a:t>
                      </a:r>
                      <a:endParaRPr lang="en-US" sz="1000" b="0" i="0" u="none" strike="noStrike">
                        <a:solidFill>
                          <a:srgbClr val="000000"/>
                        </a:solidFill>
                        <a:effectLst/>
                        <a:latin typeface="Calibri"/>
                      </a:endParaRPr>
                    </a:p>
                  </a:txBody>
                  <a:tcPr marL="6816" marR="6816" marT="6816" marB="0" anchor="ctr"/>
                </a:tc>
              </a:tr>
              <a:tr h="275905">
                <a:tc>
                  <a:txBody>
                    <a:bodyPr/>
                    <a:lstStyle/>
                    <a:p>
                      <a:pPr algn="l" fontAlgn="ctr"/>
                      <a:r>
                        <a:rPr lang="en-US" sz="1000" u="none" strike="noStrike">
                          <a:effectLst/>
                        </a:rPr>
                        <a:t>Mushroom</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1,500,000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60,000,000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120,000,000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132,000,000 </a:t>
                      </a:r>
                      <a:endParaRPr lang="en-US" sz="1000" b="0" i="0" u="none" strike="noStrike">
                        <a:solidFill>
                          <a:srgbClr val="000000"/>
                        </a:solidFill>
                        <a:effectLst/>
                        <a:latin typeface="Calibri"/>
                      </a:endParaRPr>
                    </a:p>
                  </a:txBody>
                  <a:tcPr marL="6816" marR="6816" marT="6816" marB="0" anchor="ctr"/>
                </a:tc>
              </a:tr>
              <a:tr h="275905">
                <a:tc>
                  <a:txBody>
                    <a:bodyPr/>
                    <a:lstStyle/>
                    <a:p>
                      <a:pPr algn="l" fontAlgn="ctr"/>
                      <a:r>
                        <a:rPr lang="en-US" sz="1000" u="none" strike="noStrike" dirty="0">
                          <a:effectLst/>
                        </a:rPr>
                        <a:t>Total Excluding Tax</a:t>
                      </a:r>
                      <a:endParaRPr lang="en-US" sz="1000" b="1" i="0" u="none" strike="noStrike" dirty="0">
                        <a:solidFill>
                          <a:srgbClr val="000000"/>
                        </a:solidFill>
                        <a:effectLst/>
                        <a:latin typeface="Calibri"/>
                      </a:endParaRPr>
                    </a:p>
                  </a:txBody>
                  <a:tcPr marL="6816" marR="6816" marT="6816" marB="0" anchor="ctr"/>
                </a:tc>
                <a:tc>
                  <a:txBody>
                    <a:bodyPr/>
                    <a:lstStyle/>
                    <a:p>
                      <a:pPr algn="ctr" fontAlgn="ctr"/>
                      <a:r>
                        <a:rPr lang="en-US" sz="1000" b="1" u="none" strike="noStrike">
                          <a:solidFill>
                            <a:schemeClr val="tx1">
                              <a:lumMod val="95000"/>
                              <a:lumOff val="5000"/>
                            </a:schemeClr>
                          </a:solidFill>
                          <a:effectLst/>
                        </a:rPr>
                        <a:t>             43,184,288 </a:t>
                      </a:r>
                      <a:endParaRPr lang="en-US" sz="1000" b="1" i="0" u="none" strike="noStrike">
                        <a:solidFill>
                          <a:schemeClr val="tx1">
                            <a:lumMod val="95000"/>
                            <a:lumOff val="5000"/>
                          </a:schemeClr>
                        </a:solidFill>
                        <a:effectLst/>
                        <a:latin typeface="Calibri"/>
                      </a:endParaRPr>
                    </a:p>
                  </a:txBody>
                  <a:tcPr marL="6816" marR="6816" marT="6816" marB="0" anchor="ctr"/>
                </a:tc>
                <a:tc>
                  <a:txBody>
                    <a:bodyPr/>
                    <a:lstStyle/>
                    <a:p>
                      <a:pPr algn="ctr" fontAlgn="ctr"/>
                      <a:r>
                        <a:rPr lang="en-US" sz="1000" b="1" u="none" strike="noStrike">
                          <a:solidFill>
                            <a:schemeClr val="tx1">
                              <a:lumMod val="95000"/>
                              <a:lumOff val="5000"/>
                            </a:schemeClr>
                          </a:solidFill>
                          <a:effectLst/>
                        </a:rPr>
                        <a:t>             79,435,874 </a:t>
                      </a:r>
                      <a:endParaRPr lang="en-US" sz="1000" b="1" i="0" u="none" strike="noStrike">
                        <a:solidFill>
                          <a:schemeClr val="tx1">
                            <a:lumMod val="95000"/>
                            <a:lumOff val="5000"/>
                          </a:schemeClr>
                        </a:solidFill>
                        <a:effectLst/>
                        <a:latin typeface="Calibri"/>
                      </a:endParaRPr>
                    </a:p>
                  </a:txBody>
                  <a:tcPr marL="6816" marR="6816" marT="6816" marB="0" anchor="ctr"/>
                </a:tc>
                <a:tc>
                  <a:txBody>
                    <a:bodyPr/>
                    <a:lstStyle/>
                    <a:p>
                      <a:pPr algn="ctr" fontAlgn="ctr"/>
                      <a:r>
                        <a:rPr lang="en-US" sz="1000" b="1" u="none" strike="noStrike">
                          <a:solidFill>
                            <a:schemeClr val="tx1">
                              <a:lumMod val="95000"/>
                              <a:lumOff val="5000"/>
                            </a:schemeClr>
                          </a:solidFill>
                          <a:effectLst/>
                        </a:rPr>
                        <a:t>          145,729,461 </a:t>
                      </a:r>
                      <a:endParaRPr lang="en-US" sz="1000" b="1" i="0" u="none" strike="noStrike">
                        <a:solidFill>
                          <a:schemeClr val="tx1">
                            <a:lumMod val="95000"/>
                            <a:lumOff val="5000"/>
                          </a:schemeClr>
                        </a:solidFill>
                        <a:effectLst/>
                        <a:latin typeface="Calibri"/>
                      </a:endParaRPr>
                    </a:p>
                  </a:txBody>
                  <a:tcPr marL="6816" marR="6816" marT="6816" marB="0" anchor="ctr"/>
                </a:tc>
                <a:tc>
                  <a:txBody>
                    <a:bodyPr/>
                    <a:lstStyle/>
                    <a:p>
                      <a:pPr algn="ctr" fontAlgn="ctr"/>
                      <a:r>
                        <a:rPr lang="en-US" sz="1000" b="1" u="none" strike="noStrike">
                          <a:solidFill>
                            <a:schemeClr val="tx1">
                              <a:lumMod val="95000"/>
                              <a:lumOff val="5000"/>
                            </a:schemeClr>
                          </a:solidFill>
                          <a:effectLst/>
                        </a:rPr>
                        <a:t>          214,302,408 </a:t>
                      </a:r>
                      <a:endParaRPr lang="en-US" sz="1000" b="1" i="0" u="none" strike="noStrike">
                        <a:solidFill>
                          <a:schemeClr val="tx1">
                            <a:lumMod val="95000"/>
                            <a:lumOff val="5000"/>
                          </a:schemeClr>
                        </a:solidFill>
                        <a:effectLst/>
                        <a:latin typeface="Calibri"/>
                      </a:endParaRPr>
                    </a:p>
                  </a:txBody>
                  <a:tcPr marL="6816" marR="6816" marT="6816" marB="0" anchor="ctr"/>
                </a:tc>
                <a:tc>
                  <a:txBody>
                    <a:bodyPr/>
                    <a:lstStyle/>
                    <a:p>
                      <a:pPr algn="ctr" fontAlgn="ctr"/>
                      <a:r>
                        <a:rPr lang="en-US" sz="1000" b="1" u="none" strike="noStrike" dirty="0">
                          <a:solidFill>
                            <a:schemeClr val="tx1">
                              <a:lumMod val="95000"/>
                              <a:lumOff val="5000"/>
                            </a:schemeClr>
                          </a:solidFill>
                          <a:effectLst/>
                        </a:rPr>
                        <a:t>          235,732,648 </a:t>
                      </a:r>
                      <a:endParaRPr lang="en-US" sz="1000" b="1" i="0" u="none" strike="noStrike" dirty="0">
                        <a:solidFill>
                          <a:schemeClr val="tx1">
                            <a:lumMod val="95000"/>
                            <a:lumOff val="5000"/>
                          </a:schemeClr>
                        </a:solidFill>
                        <a:effectLst/>
                        <a:latin typeface="Calibri"/>
                      </a:endParaRPr>
                    </a:p>
                  </a:txBody>
                  <a:tcPr marL="6816" marR="6816" marT="6816" marB="0" anchor="ctr"/>
                </a:tc>
              </a:tr>
              <a:tr h="157559">
                <a:tc>
                  <a:txBody>
                    <a:bodyPr/>
                    <a:lstStyle/>
                    <a:p>
                      <a:pPr algn="l" fontAlgn="ctr"/>
                      <a:r>
                        <a:rPr lang="en-US" sz="1000" u="none" strike="noStrike">
                          <a:effectLst/>
                        </a:rPr>
                        <a:t>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dirty="0">
                          <a:effectLst/>
                        </a:rPr>
                        <a:t> </a:t>
                      </a:r>
                      <a:endParaRPr lang="en-US" sz="1000" b="0" i="0" u="none" strike="noStrike" dirty="0">
                        <a:solidFill>
                          <a:srgbClr val="000000"/>
                        </a:solidFill>
                        <a:effectLst/>
                        <a:latin typeface="Calibri"/>
                      </a:endParaRPr>
                    </a:p>
                  </a:txBody>
                  <a:tcPr marL="6816" marR="6816" marT="6816" marB="0" anchor="ctr"/>
                </a:tc>
              </a:tr>
              <a:tr h="150056">
                <a:tc>
                  <a:txBody>
                    <a:bodyPr/>
                    <a:lstStyle/>
                    <a:p>
                      <a:pPr algn="l" fontAlgn="ctr"/>
                      <a:r>
                        <a:rPr lang="en-US" sz="1000" u="sng" strike="noStrike">
                          <a:effectLst/>
                        </a:rPr>
                        <a:t>Expenses</a:t>
                      </a:r>
                      <a:endParaRPr lang="en-US" sz="1000" b="1" i="0" u="sng"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6816" marR="6816" marT="6816" marB="0" anchor="ctr"/>
                </a:tc>
              </a:tr>
              <a:tr h="271602">
                <a:tc>
                  <a:txBody>
                    <a:bodyPr/>
                    <a:lstStyle/>
                    <a:p>
                      <a:pPr algn="l" fontAlgn="ctr"/>
                      <a:r>
                        <a:rPr lang="en-US" sz="1000" u="none" strike="noStrike" dirty="0">
                          <a:effectLst/>
                        </a:rPr>
                        <a:t>Cost of Goods Sold</a:t>
                      </a:r>
                      <a:endParaRPr lang="en-US" sz="1000" b="1" i="0" u="none" strike="noStrike" dirty="0">
                        <a:solidFill>
                          <a:srgbClr val="000000"/>
                        </a:solidFill>
                        <a:effectLst/>
                        <a:latin typeface="Calibri"/>
                      </a:endParaRPr>
                    </a:p>
                  </a:txBody>
                  <a:tcPr marL="6816" marR="6816" marT="6816" marB="0" anchor="ctr"/>
                </a:tc>
                <a:tc>
                  <a:txBody>
                    <a:bodyPr/>
                    <a:lstStyle/>
                    <a:p>
                      <a:pPr algn="ctr" fontAlgn="ctr"/>
                      <a:r>
                        <a:rPr lang="en-US" sz="1000" u="none" strike="noStrike">
                          <a:effectLst/>
                        </a:rPr>
                        <a:t>               2,650,415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3,959,852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4,355,837.20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4,791,421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5,270,563.01 </a:t>
                      </a:r>
                      <a:endParaRPr lang="en-US" sz="1000" b="0" i="0" u="none" strike="noStrike">
                        <a:solidFill>
                          <a:srgbClr val="000000"/>
                        </a:solidFill>
                        <a:effectLst/>
                        <a:latin typeface="Calibri"/>
                      </a:endParaRPr>
                    </a:p>
                  </a:txBody>
                  <a:tcPr marL="6816" marR="6816" marT="6816" marB="0" anchor="ctr"/>
                </a:tc>
              </a:tr>
              <a:tr h="271602">
                <a:tc>
                  <a:txBody>
                    <a:bodyPr/>
                    <a:lstStyle/>
                    <a:p>
                      <a:pPr algn="l" fontAlgn="ctr"/>
                      <a:r>
                        <a:rPr lang="en-US" sz="1000" u="none" strike="noStrike">
                          <a:effectLst/>
                        </a:rPr>
                        <a:t>Depreciation</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8,469,280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8,062,202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7,659,091.90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7,276,137.31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6,912,330.44 </a:t>
                      </a:r>
                      <a:endParaRPr lang="en-US" sz="1000" b="0" i="0" u="none" strike="noStrike">
                        <a:solidFill>
                          <a:srgbClr val="000000"/>
                        </a:solidFill>
                        <a:effectLst/>
                        <a:latin typeface="Calibri"/>
                      </a:endParaRPr>
                    </a:p>
                  </a:txBody>
                  <a:tcPr marL="6816" marR="6816" marT="6816" marB="0" anchor="ctr"/>
                </a:tc>
              </a:tr>
              <a:tr h="271602">
                <a:tc>
                  <a:txBody>
                    <a:bodyPr/>
                    <a:lstStyle/>
                    <a:p>
                      <a:pPr algn="l" fontAlgn="ctr"/>
                      <a:r>
                        <a:rPr lang="en-US" sz="1000" u="none" strike="noStrike">
                          <a:effectLst/>
                        </a:rPr>
                        <a:t>Director's Remuneration</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2,400,000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3,840,000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3,840,000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3,840,000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3,840,000 </a:t>
                      </a:r>
                      <a:endParaRPr lang="en-US" sz="1000" b="0" i="0" u="none" strike="noStrike">
                        <a:solidFill>
                          <a:srgbClr val="000000"/>
                        </a:solidFill>
                        <a:effectLst/>
                        <a:latin typeface="Calibri"/>
                      </a:endParaRPr>
                    </a:p>
                  </a:txBody>
                  <a:tcPr marL="6816" marR="6816" marT="6816" marB="0" anchor="ctr"/>
                </a:tc>
              </a:tr>
              <a:tr h="275905">
                <a:tc>
                  <a:txBody>
                    <a:bodyPr/>
                    <a:lstStyle/>
                    <a:p>
                      <a:pPr algn="l" fontAlgn="ctr"/>
                      <a:r>
                        <a:rPr lang="en-US" sz="1000" u="none" strike="noStrike">
                          <a:effectLst/>
                        </a:rPr>
                        <a:t>Electricity Charges</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5,658,930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14,820,006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16,302,006.60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17,932,207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19,725,428 </a:t>
                      </a:r>
                      <a:endParaRPr lang="en-US" sz="1000" b="0" i="0" u="none" strike="noStrike">
                        <a:solidFill>
                          <a:srgbClr val="000000"/>
                        </a:solidFill>
                        <a:effectLst/>
                        <a:latin typeface="Calibri"/>
                      </a:endParaRPr>
                    </a:p>
                  </a:txBody>
                  <a:tcPr marL="6816" marR="6816" marT="6816" marB="0" anchor="ctr"/>
                </a:tc>
              </a:tr>
              <a:tr h="275905">
                <a:tc>
                  <a:txBody>
                    <a:bodyPr/>
                    <a:lstStyle/>
                    <a:p>
                      <a:pPr algn="l" fontAlgn="ctr"/>
                      <a:r>
                        <a:rPr lang="en-US" sz="1000" u="none" strike="noStrike">
                          <a:effectLst/>
                        </a:rPr>
                        <a:t>Entertainment</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100,000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110,000.00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121,000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133,100 </a:t>
                      </a:r>
                      <a:endParaRPr lang="en-US" sz="1000" b="0" i="0" u="none" strike="noStrike">
                        <a:solidFill>
                          <a:srgbClr val="000000"/>
                        </a:solidFill>
                        <a:effectLst/>
                        <a:latin typeface="Calibri"/>
                      </a:endParaRPr>
                    </a:p>
                  </a:txBody>
                  <a:tcPr marL="6816" marR="6816" marT="6816" marB="0" anchor="ctr"/>
                </a:tc>
              </a:tr>
              <a:tr h="275905">
                <a:tc>
                  <a:txBody>
                    <a:bodyPr/>
                    <a:lstStyle/>
                    <a:p>
                      <a:pPr algn="l" fontAlgn="ctr"/>
                      <a:r>
                        <a:rPr lang="en-US" sz="1000" u="none" strike="noStrike">
                          <a:effectLst/>
                        </a:rPr>
                        <a:t>Generator Fuel</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18,000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178,880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196,768.00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216,445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238,089 </a:t>
                      </a:r>
                      <a:endParaRPr lang="en-US" sz="1000" b="0" i="0" u="none" strike="noStrike">
                        <a:solidFill>
                          <a:srgbClr val="000000"/>
                        </a:solidFill>
                        <a:effectLst/>
                        <a:latin typeface="Calibri"/>
                      </a:endParaRPr>
                    </a:p>
                  </a:txBody>
                  <a:tcPr marL="6816" marR="6816" marT="6816" marB="0" anchor="ctr"/>
                </a:tc>
              </a:tr>
              <a:tr h="275905">
                <a:tc>
                  <a:txBody>
                    <a:bodyPr/>
                    <a:lstStyle/>
                    <a:p>
                      <a:pPr algn="l" fontAlgn="ctr"/>
                      <a:r>
                        <a:rPr lang="en-US" sz="1000" u="none" strike="noStrike">
                          <a:effectLst/>
                        </a:rPr>
                        <a:t>Maintenance - generator</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182,450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964,876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1,061,363.60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1,167,500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1,284,250 </a:t>
                      </a:r>
                      <a:endParaRPr lang="en-US" sz="1000" b="0" i="0" u="none" strike="noStrike">
                        <a:solidFill>
                          <a:srgbClr val="000000"/>
                        </a:solidFill>
                        <a:effectLst/>
                        <a:latin typeface="Calibri"/>
                      </a:endParaRPr>
                    </a:p>
                  </a:txBody>
                  <a:tcPr marL="6816" marR="6816" marT="6816" marB="0" anchor="ctr"/>
                </a:tc>
              </a:tr>
              <a:tr h="275905">
                <a:tc>
                  <a:txBody>
                    <a:bodyPr/>
                    <a:lstStyle/>
                    <a:p>
                      <a:pPr algn="l" fontAlgn="ctr"/>
                      <a:r>
                        <a:rPr lang="en-US" sz="1000" u="none" strike="noStrike">
                          <a:effectLst/>
                        </a:rPr>
                        <a:t>Maintenance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100,000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110,000.00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121,000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133,100 </a:t>
                      </a:r>
                      <a:endParaRPr lang="en-US" sz="1000" b="0" i="0" u="none" strike="noStrike">
                        <a:solidFill>
                          <a:srgbClr val="000000"/>
                        </a:solidFill>
                        <a:effectLst/>
                        <a:latin typeface="Calibri"/>
                      </a:endParaRPr>
                    </a:p>
                  </a:txBody>
                  <a:tcPr marL="6816" marR="6816" marT="6816" marB="0" anchor="ctr"/>
                </a:tc>
              </a:tr>
              <a:tr h="275905">
                <a:tc>
                  <a:txBody>
                    <a:bodyPr/>
                    <a:lstStyle/>
                    <a:p>
                      <a:pPr algn="l" fontAlgn="ctr"/>
                      <a:r>
                        <a:rPr lang="en-US" sz="1000" u="none" strike="noStrike">
                          <a:effectLst/>
                        </a:rPr>
                        <a:t>Building repair and Maintenance</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922,042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1,280,000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1,408,000.00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1,548,800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1,703,680 </a:t>
                      </a:r>
                      <a:endParaRPr lang="en-US" sz="1000" b="0" i="0" u="none" strike="noStrike">
                        <a:solidFill>
                          <a:srgbClr val="000000"/>
                        </a:solidFill>
                        <a:effectLst/>
                        <a:latin typeface="Calibri"/>
                      </a:endParaRPr>
                    </a:p>
                  </a:txBody>
                  <a:tcPr marL="6816" marR="6816" marT="6816" marB="0" anchor="ctr"/>
                </a:tc>
              </a:tr>
              <a:tr h="275905">
                <a:tc>
                  <a:txBody>
                    <a:bodyPr/>
                    <a:lstStyle/>
                    <a:p>
                      <a:pPr algn="l" fontAlgn="ctr"/>
                      <a:r>
                        <a:rPr lang="en-US" sz="1000" u="none" strike="noStrike">
                          <a:effectLst/>
                        </a:rPr>
                        <a:t>Miscellaneous</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392,911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5,506,640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6,057,304.00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6,663,034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7,329,338 </a:t>
                      </a:r>
                      <a:endParaRPr lang="en-US" sz="1000" b="0" i="0" u="none" strike="noStrike">
                        <a:solidFill>
                          <a:srgbClr val="000000"/>
                        </a:solidFill>
                        <a:effectLst/>
                        <a:latin typeface="Calibri"/>
                      </a:endParaRPr>
                    </a:p>
                  </a:txBody>
                  <a:tcPr marL="6816" marR="6816" marT="6816" marB="0" anchor="ctr"/>
                </a:tc>
              </a:tr>
              <a:tr h="300112">
                <a:tc>
                  <a:txBody>
                    <a:bodyPr/>
                    <a:lstStyle/>
                    <a:p>
                      <a:pPr algn="l" fontAlgn="ctr"/>
                      <a:r>
                        <a:rPr lang="en-US" sz="1000" u="none" strike="noStrike">
                          <a:effectLst/>
                        </a:rPr>
                        <a:t>VF and Mushroom Packing Material</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168,635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350,000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1,008,000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a:effectLst/>
                        </a:rPr>
                        <a:t>               1,108,800 </a:t>
                      </a:r>
                      <a:endParaRPr lang="en-US" sz="1000" b="0" i="0" u="none" strike="noStrike">
                        <a:solidFill>
                          <a:srgbClr val="000000"/>
                        </a:solidFill>
                        <a:effectLst/>
                        <a:latin typeface="Calibri"/>
                      </a:endParaRPr>
                    </a:p>
                  </a:txBody>
                  <a:tcPr marL="6816" marR="6816" marT="6816" marB="0" anchor="ctr"/>
                </a:tc>
                <a:tc>
                  <a:txBody>
                    <a:bodyPr/>
                    <a:lstStyle/>
                    <a:p>
                      <a:pPr algn="ctr" fontAlgn="ctr"/>
                      <a:r>
                        <a:rPr lang="en-US" sz="1000" u="none" strike="noStrike" dirty="0">
                          <a:effectLst/>
                        </a:rPr>
                        <a:t>               1,219,680 </a:t>
                      </a:r>
                      <a:endParaRPr lang="en-US" sz="1000" b="0" i="0" u="none" strike="noStrike" dirty="0">
                        <a:solidFill>
                          <a:srgbClr val="000000"/>
                        </a:solidFill>
                        <a:effectLst/>
                        <a:latin typeface="Calibri"/>
                      </a:endParaRPr>
                    </a:p>
                  </a:txBody>
                  <a:tcPr marL="6816" marR="6816" marT="6816" marB="0" anchor="ctr"/>
                </a:tc>
              </a:tr>
            </a:tbl>
          </a:graphicData>
        </a:graphic>
      </p:graphicFrame>
    </p:spTree>
    <p:extLst>
      <p:ext uri="{BB962C8B-B14F-4D97-AF65-F5344CB8AC3E}">
        <p14:creationId xmlns:p14="http://schemas.microsoft.com/office/powerpoint/2010/main" val="1082791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09600" y="2514601"/>
            <a:ext cx="82296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p>
        </p:txBody>
      </p:sp>
      <p:sp>
        <p:nvSpPr>
          <p:cNvPr id="5" name="Content Placeholder 2"/>
          <p:cNvSpPr txBox="1">
            <a:spLocks/>
          </p:cNvSpPr>
          <p:nvPr/>
        </p:nvSpPr>
        <p:spPr>
          <a:xfrm>
            <a:off x="609600" y="251460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p>
        </p:txBody>
      </p:sp>
      <p:graphicFrame>
        <p:nvGraphicFramePr>
          <p:cNvPr id="3" name="Table 2"/>
          <p:cNvGraphicFramePr>
            <a:graphicFrameLocks noGrp="1"/>
          </p:cNvGraphicFramePr>
          <p:nvPr>
            <p:extLst>
              <p:ext uri="{D42A27DB-BD31-4B8C-83A1-F6EECF244321}">
                <p14:modId xmlns:p14="http://schemas.microsoft.com/office/powerpoint/2010/main" val="2561852523"/>
              </p:ext>
            </p:extLst>
          </p:nvPr>
        </p:nvGraphicFramePr>
        <p:xfrm>
          <a:off x="228600" y="1066798"/>
          <a:ext cx="8686802" cy="5427352"/>
        </p:xfrm>
        <a:graphic>
          <a:graphicData uri="http://schemas.openxmlformats.org/drawingml/2006/table">
            <a:tbl>
              <a:tblPr firstCol="1" lastRow="1" bandRow="1">
                <a:tableStyleId>{3C2FFA5D-87B4-456A-9821-1D502468CF0F}</a:tableStyleId>
              </a:tblPr>
              <a:tblGrid>
                <a:gridCol w="2411952"/>
                <a:gridCol w="1254970"/>
                <a:gridCol w="1254970"/>
                <a:gridCol w="1254970"/>
                <a:gridCol w="1254970"/>
                <a:gridCol w="1254970"/>
              </a:tblGrid>
              <a:tr h="262038">
                <a:tc>
                  <a:txBody>
                    <a:bodyPr/>
                    <a:lstStyle/>
                    <a:p>
                      <a:pPr algn="l" fontAlgn="ctr"/>
                      <a:r>
                        <a:rPr lang="en-US" sz="1000" u="none" strike="noStrike" dirty="0">
                          <a:effectLst/>
                        </a:rPr>
                        <a:t>Petty Cash Expenses</a:t>
                      </a:r>
                      <a:endParaRPr lang="en-US" sz="1000" b="0" i="0" u="none" strike="noStrike" dirty="0">
                        <a:solidFill>
                          <a:srgbClr val="000000"/>
                        </a:solidFill>
                        <a:effectLst/>
                        <a:latin typeface="Calibri"/>
                      </a:endParaRPr>
                    </a:p>
                  </a:txBody>
                  <a:tcPr marL="6083" marR="6083" marT="6083" marB="0" anchor="ctr"/>
                </a:tc>
                <a:tc>
                  <a:txBody>
                    <a:bodyPr/>
                    <a:lstStyle/>
                    <a:p>
                      <a:pPr algn="ctr" fontAlgn="ctr"/>
                      <a:r>
                        <a:rPr lang="en-US" sz="1000" u="none" strike="noStrike" dirty="0">
                          <a:effectLst/>
                        </a:rPr>
                        <a:t>                     83,705 </a:t>
                      </a:r>
                      <a:endParaRPr lang="en-US" sz="1000" b="0" i="0" u="none" strike="noStrike" dirty="0">
                        <a:solidFill>
                          <a:srgbClr val="000000"/>
                        </a:solidFill>
                        <a:effectLst/>
                        <a:latin typeface="Calibri"/>
                      </a:endParaRPr>
                    </a:p>
                  </a:txBody>
                  <a:tcPr marL="6083" marR="6083" marT="6083" marB="0" anchor="ctr"/>
                </a:tc>
                <a:tc>
                  <a:txBody>
                    <a:bodyPr/>
                    <a:lstStyle/>
                    <a:p>
                      <a:pPr algn="ctr" fontAlgn="ctr"/>
                      <a:r>
                        <a:rPr lang="en-US" sz="1000" u="none" strike="noStrike">
                          <a:effectLst/>
                        </a:rPr>
                        <a:t>               2,181,880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2,290,974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2,520,071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dirty="0">
                          <a:effectLst/>
                        </a:rPr>
                        <a:t>               2,772,079 </a:t>
                      </a:r>
                      <a:endParaRPr lang="en-US" sz="1000" b="0" i="0" u="none" strike="noStrike" dirty="0">
                        <a:solidFill>
                          <a:srgbClr val="000000"/>
                        </a:solidFill>
                        <a:effectLst/>
                        <a:latin typeface="Calibri"/>
                      </a:endParaRPr>
                    </a:p>
                  </a:txBody>
                  <a:tcPr marL="6083" marR="6083" marT="6083" marB="0" anchor="ctr"/>
                </a:tc>
              </a:tr>
              <a:tr h="262038">
                <a:tc>
                  <a:txBody>
                    <a:bodyPr/>
                    <a:lstStyle/>
                    <a:p>
                      <a:pPr algn="l" fontAlgn="ctr"/>
                      <a:r>
                        <a:rPr lang="en-US" sz="1000" u="none" strike="noStrike">
                          <a:effectLst/>
                        </a:rPr>
                        <a:t>Professional Fee - Corporate</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743,000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412,000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432,600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475,860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523,446 </a:t>
                      </a:r>
                      <a:endParaRPr lang="en-US" sz="1000" b="0" i="0" u="none" strike="noStrike">
                        <a:solidFill>
                          <a:srgbClr val="000000"/>
                        </a:solidFill>
                        <a:effectLst/>
                        <a:latin typeface="Calibri"/>
                      </a:endParaRPr>
                    </a:p>
                  </a:txBody>
                  <a:tcPr marL="6083" marR="6083" marT="6083" marB="0" anchor="ctr"/>
                </a:tc>
              </a:tr>
              <a:tr h="262038">
                <a:tc>
                  <a:txBody>
                    <a:bodyPr/>
                    <a:lstStyle/>
                    <a:p>
                      <a:pPr algn="l" fontAlgn="ctr"/>
                      <a:r>
                        <a:rPr lang="en-US" sz="1000" u="none" strike="noStrike">
                          <a:effectLst/>
                        </a:rPr>
                        <a:t>Professional Fee</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978,500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dirty="0">
                          <a:effectLst/>
                        </a:rPr>
                        <a:t>               5,353,124 </a:t>
                      </a:r>
                      <a:endParaRPr lang="en-US" sz="1000" b="0" i="0" u="none" strike="noStrike" dirty="0">
                        <a:solidFill>
                          <a:srgbClr val="000000"/>
                        </a:solidFill>
                        <a:effectLst/>
                        <a:latin typeface="Calibri"/>
                      </a:endParaRPr>
                    </a:p>
                  </a:txBody>
                  <a:tcPr marL="6083" marR="6083" marT="6083" marB="0" anchor="ctr"/>
                </a:tc>
                <a:tc>
                  <a:txBody>
                    <a:bodyPr/>
                    <a:lstStyle/>
                    <a:p>
                      <a:pPr algn="ctr" fontAlgn="ctr"/>
                      <a:r>
                        <a:rPr lang="en-US" sz="1000" u="none" strike="noStrike">
                          <a:effectLst/>
                        </a:rPr>
                        <a:t>               2,000,000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2,200,000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2,400,000 </a:t>
                      </a:r>
                      <a:endParaRPr lang="en-US" sz="1000" b="0" i="0" u="none" strike="noStrike">
                        <a:solidFill>
                          <a:srgbClr val="000000"/>
                        </a:solidFill>
                        <a:effectLst/>
                        <a:latin typeface="Calibri"/>
                      </a:endParaRPr>
                    </a:p>
                  </a:txBody>
                  <a:tcPr marL="6083" marR="6083" marT="6083" marB="0" anchor="ctr"/>
                </a:tc>
              </a:tr>
              <a:tr h="262038">
                <a:tc>
                  <a:txBody>
                    <a:bodyPr/>
                    <a:lstStyle/>
                    <a:p>
                      <a:pPr algn="l" fontAlgn="ctr"/>
                      <a:r>
                        <a:rPr lang="en-US" sz="1000" u="none" strike="noStrike">
                          <a:effectLst/>
                        </a:rPr>
                        <a:t>Property Tax</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580,000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1,374,346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1,443,063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1,587,370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1,746,107 </a:t>
                      </a:r>
                      <a:endParaRPr lang="en-US" sz="1000" b="0" i="0" u="none" strike="noStrike">
                        <a:solidFill>
                          <a:srgbClr val="000000"/>
                        </a:solidFill>
                        <a:effectLst/>
                        <a:latin typeface="Calibri"/>
                      </a:endParaRPr>
                    </a:p>
                  </a:txBody>
                  <a:tcPr marL="6083" marR="6083" marT="6083" marB="0" anchor="ctr"/>
                </a:tc>
              </a:tr>
              <a:tr h="262038">
                <a:tc>
                  <a:txBody>
                    <a:bodyPr/>
                    <a:lstStyle/>
                    <a:p>
                      <a:pPr algn="l" fontAlgn="ctr"/>
                      <a:r>
                        <a:rPr lang="en-US" sz="1000" u="none" strike="noStrike">
                          <a:effectLst/>
                        </a:rPr>
                        <a:t>Repair and Maintenance</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dirty="0">
                          <a:effectLst/>
                        </a:rPr>
                        <a:t>               1,672,143 </a:t>
                      </a:r>
                      <a:endParaRPr lang="en-US" sz="1000" b="0" i="0" u="none" strike="noStrike" dirty="0">
                        <a:solidFill>
                          <a:srgbClr val="000000"/>
                        </a:solidFill>
                        <a:effectLst/>
                        <a:latin typeface="Calibri"/>
                      </a:endParaRPr>
                    </a:p>
                  </a:txBody>
                  <a:tcPr marL="6083" marR="6083" marT="6083" marB="0" anchor="ctr"/>
                </a:tc>
                <a:tc>
                  <a:txBody>
                    <a:bodyPr/>
                    <a:lstStyle/>
                    <a:p>
                      <a:pPr algn="ctr" fontAlgn="ctr"/>
                      <a:r>
                        <a:rPr lang="en-US" sz="1000" u="none" strike="noStrike">
                          <a:effectLst/>
                        </a:rPr>
                        <a:t>                   547,250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574,613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632,074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695,281 </a:t>
                      </a:r>
                      <a:endParaRPr lang="en-US" sz="1000" b="0" i="0" u="none" strike="noStrike">
                        <a:solidFill>
                          <a:srgbClr val="000000"/>
                        </a:solidFill>
                        <a:effectLst/>
                        <a:latin typeface="Calibri"/>
                      </a:endParaRPr>
                    </a:p>
                  </a:txBody>
                  <a:tcPr marL="6083" marR="6083" marT="6083" marB="0" anchor="ctr"/>
                </a:tc>
              </a:tr>
              <a:tr h="262038">
                <a:tc>
                  <a:txBody>
                    <a:bodyPr/>
                    <a:lstStyle/>
                    <a:p>
                      <a:pPr algn="l" fontAlgn="ctr"/>
                      <a:r>
                        <a:rPr lang="en-US" sz="1000" u="none" strike="noStrike">
                          <a:effectLst/>
                        </a:rPr>
                        <a:t>Repair and Maintenance - VF</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414,000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434,700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478,170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525,987 </a:t>
                      </a:r>
                      <a:endParaRPr lang="en-US" sz="1000" b="0" i="0" u="none" strike="noStrike">
                        <a:solidFill>
                          <a:srgbClr val="000000"/>
                        </a:solidFill>
                        <a:effectLst/>
                        <a:latin typeface="Calibri"/>
                      </a:endParaRPr>
                    </a:p>
                  </a:txBody>
                  <a:tcPr marL="6083" marR="6083" marT="6083" marB="0" anchor="ctr"/>
                </a:tc>
              </a:tr>
              <a:tr h="262038">
                <a:tc>
                  <a:txBody>
                    <a:bodyPr/>
                    <a:lstStyle/>
                    <a:p>
                      <a:pPr algn="l" fontAlgn="ctr"/>
                      <a:r>
                        <a:rPr lang="en-US" sz="1000" u="none" strike="noStrike">
                          <a:effectLst/>
                        </a:rPr>
                        <a:t>Salaries.</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14,662,652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19,351,040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20,318,592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22,350,451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24,585,496 </a:t>
                      </a:r>
                      <a:endParaRPr lang="en-US" sz="1000" b="0" i="0" u="none" strike="noStrike">
                        <a:solidFill>
                          <a:srgbClr val="000000"/>
                        </a:solidFill>
                        <a:effectLst/>
                        <a:latin typeface="Calibri"/>
                      </a:endParaRPr>
                    </a:p>
                  </a:txBody>
                  <a:tcPr marL="6083" marR="6083" marT="6083" marB="0" anchor="ctr"/>
                </a:tc>
              </a:tr>
              <a:tr h="262038">
                <a:tc>
                  <a:txBody>
                    <a:bodyPr/>
                    <a:lstStyle/>
                    <a:p>
                      <a:pPr algn="l" fontAlgn="ctr"/>
                      <a:r>
                        <a:rPr lang="en-US" sz="1000" u="none" strike="noStrike">
                          <a:effectLst/>
                        </a:rPr>
                        <a:t>Staff Welfare</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20,963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72,000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75,600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83,160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91,476 </a:t>
                      </a:r>
                      <a:endParaRPr lang="en-US" sz="1000" b="0" i="0" u="none" strike="noStrike">
                        <a:solidFill>
                          <a:srgbClr val="000000"/>
                        </a:solidFill>
                        <a:effectLst/>
                        <a:latin typeface="Calibri"/>
                      </a:endParaRPr>
                    </a:p>
                  </a:txBody>
                  <a:tcPr marL="6083" marR="6083" marT="6083" marB="0" anchor="ctr"/>
                </a:tc>
              </a:tr>
              <a:tr h="262038">
                <a:tc>
                  <a:txBody>
                    <a:bodyPr/>
                    <a:lstStyle/>
                    <a:p>
                      <a:pPr algn="l" fontAlgn="ctr"/>
                      <a:r>
                        <a:rPr lang="en-US" sz="1000" u="none" strike="noStrike">
                          <a:effectLst/>
                        </a:rPr>
                        <a:t>Professional Tax</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200,000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300,000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315,000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346,500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381,150 </a:t>
                      </a:r>
                      <a:endParaRPr lang="en-US" sz="1000" b="0" i="0" u="none" strike="noStrike">
                        <a:solidFill>
                          <a:srgbClr val="000000"/>
                        </a:solidFill>
                        <a:effectLst/>
                        <a:latin typeface="Calibri"/>
                      </a:endParaRPr>
                    </a:p>
                  </a:txBody>
                  <a:tcPr marL="6083" marR="6083" marT="6083" marB="0" anchor="ctr"/>
                </a:tc>
              </a:tr>
              <a:tr h="262038">
                <a:tc>
                  <a:txBody>
                    <a:bodyPr/>
                    <a:lstStyle/>
                    <a:p>
                      <a:pPr algn="l" fontAlgn="ctr"/>
                      <a:r>
                        <a:rPr lang="en-US" sz="1000" u="none" strike="noStrike">
                          <a:effectLst/>
                        </a:rPr>
                        <a:t>Telephone</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125,720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232,700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244,335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268,769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295,645 </a:t>
                      </a:r>
                      <a:endParaRPr lang="en-US" sz="1000" b="0" i="0" u="none" strike="noStrike">
                        <a:solidFill>
                          <a:srgbClr val="000000"/>
                        </a:solidFill>
                        <a:effectLst/>
                        <a:latin typeface="Calibri"/>
                      </a:endParaRPr>
                    </a:p>
                  </a:txBody>
                  <a:tcPr marL="6083" marR="6083" marT="6083" marB="0" anchor="ctr"/>
                </a:tc>
              </a:tr>
              <a:tr h="262038">
                <a:tc>
                  <a:txBody>
                    <a:bodyPr/>
                    <a:lstStyle/>
                    <a:p>
                      <a:pPr algn="l" fontAlgn="ctr"/>
                      <a:r>
                        <a:rPr lang="en-US" sz="1000" u="none" strike="noStrike">
                          <a:effectLst/>
                        </a:rPr>
                        <a:t>Travel Expense</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368,772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60,684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63,718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70,090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77,099 </a:t>
                      </a:r>
                      <a:endParaRPr lang="en-US" sz="1000" b="0" i="0" u="none" strike="noStrike">
                        <a:solidFill>
                          <a:srgbClr val="000000"/>
                        </a:solidFill>
                        <a:effectLst/>
                        <a:latin typeface="Calibri"/>
                      </a:endParaRPr>
                    </a:p>
                  </a:txBody>
                  <a:tcPr marL="6083" marR="6083" marT="6083" marB="0" anchor="ctr"/>
                </a:tc>
              </a:tr>
              <a:tr h="262038">
                <a:tc>
                  <a:txBody>
                    <a:bodyPr/>
                    <a:lstStyle/>
                    <a:p>
                      <a:pPr algn="l" fontAlgn="ctr"/>
                      <a:r>
                        <a:rPr lang="en-US" sz="1000" u="none" strike="noStrike">
                          <a:effectLst/>
                        </a:rPr>
                        <a:t>Wages</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2,235,280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2,347,044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2,581,748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2,839,923 </a:t>
                      </a:r>
                      <a:endParaRPr lang="en-US" sz="1000" b="0" i="0" u="none" strike="noStrike">
                        <a:solidFill>
                          <a:srgbClr val="000000"/>
                        </a:solidFill>
                        <a:effectLst/>
                        <a:latin typeface="Calibri"/>
                      </a:endParaRPr>
                    </a:p>
                  </a:txBody>
                  <a:tcPr marL="6083" marR="6083" marT="6083" marB="0" anchor="ctr"/>
                </a:tc>
              </a:tr>
              <a:tr h="262038">
                <a:tc>
                  <a:txBody>
                    <a:bodyPr/>
                    <a:lstStyle/>
                    <a:p>
                      <a:pPr algn="l" fontAlgn="ctr"/>
                      <a:r>
                        <a:rPr lang="en-US" sz="1000" u="none" strike="noStrike">
                          <a:effectLst/>
                        </a:rPr>
                        <a:t>Water Charges - Drinking</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102,060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54,400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57,120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62,832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69,115 </a:t>
                      </a:r>
                      <a:endParaRPr lang="en-US" sz="1000" b="0" i="0" u="none" strike="noStrike">
                        <a:solidFill>
                          <a:srgbClr val="000000"/>
                        </a:solidFill>
                        <a:effectLst/>
                        <a:latin typeface="Calibri"/>
                      </a:endParaRPr>
                    </a:p>
                  </a:txBody>
                  <a:tcPr marL="6083" marR="6083" marT="6083" marB="0" anchor="ctr"/>
                </a:tc>
              </a:tr>
              <a:tr h="262038">
                <a:tc>
                  <a:txBody>
                    <a:bodyPr/>
                    <a:lstStyle/>
                    <a:p>
                      <a:pPr algn="l" fontAlgn="ctr"/>
                      <a:r>
                        <a:rPr lang="en-US" sz="1000" u="none" strike="noStrike">
                          <a:effectLst/>
                        </a:rPr>
                        <a:t>Water  Tanker</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948,080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995,484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1,095,032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1,204,536 </a:t>
                      </a:r>
                      <a:endParaRPr lang="en-US" sz="1000" b="0" i="0" u="none" strike="noStrike">
                        <a:solidFill>
                          <a:srgbClr val="000000"/>
                        </a:solidFill>
                        <a:effectLst/>
                        <a:latin typeface="Calibri"/>
                      </a:endParaRPr>
                    </a:p>
                  </a:txBody>
                  <a:tcPr marL="6083" marR="6083" marT="6083" marB="0" anchor="ctr"/>
                </a:tc>
              </a:tr>
              <a:tr h="262038">
                <a:tc>
                  <a:txBody>
                    <a:bodyPr/>
                    <a:lstStyle/>
                    <a:p>
                      <a:pPr algn="l" fontAlgn="ctr"/>
                      <a:r>
                        <a:rPr lang="en-US" sz="1000" u="none" strike="noStrike">
                          <a:effectLst/>
                        </a:rPr>
                        <a:t>Mushroom Raw Material</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600,000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15,000,000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30,000,000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33,000,000 </a:t>
                      </a:r>
                      <a:endParaRPr lang="en-US" sz="1000" b="0" i="0" u="none" strike="noStrike">
                        <a:solidFill>
                          <a:srgbClr val="000000"/>
                        </a:solidFill>
                        <a:effectLst/>
                        <a:latin typeface="Calibri"/>
                      </a:endParaRPr>
                    </a:p>
                  </a:txBody>
                  <a:tcPr marL="6083" marR="6083" marT="6083" marB="0" anchor="ctr"/>
                </a:tc>
              </a:tr>
              <a:tr h="262038">
                <a:tc>
                  <a:txBody>
                    <a:bodyPr/>
                    <a:lstStyle/>
                    <a:p>
                      <a:pPr algn="l" fontAlgn="ctr"/>
                      <a:r>
                        <a:rPr lang="en-US" sz="1000" u="none" strike="noStrike">
                          <a:effectLst/>
                        </a:rPr>
                        <a:t>Mushroom Salaries</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1,200,000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3,600,000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6,500,000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7,150,000 </a:t>
                      </a:r>
                      <a:endParaRPr lang="en-US" sz="1000" b="0" i="0" u="none" strike="noStrike">
                        <a:solidFill>
                          <a:srgbClr val="000000"/>
                        </a:solidFill>
                        <a:effectLst/>
                        <a:latin typeface="Calibri"/>
                      </a:endParaRPr>
                    </a:p>
                  </a:txBody>
                  <a:tcPr marL="6083" marR="6083" marT="6083" marB="0" anchor="ctr"/>
                </a:tc>
              </a:tr>
              <a:tr h="262038">
                <a:tc>
                  <a:txBody>
                    <a:bodyPr/>
                    <a:lstStyle/>
                    <a:p>
                      <a:pPr algn="l" fontAlgn="ctr"/>
                      <a:r>
                        <a:rPr lang="en-US" sz="1000" u="none" strike="noStrike">
                          <a:effectLst/>
                        </a:rPr>
                        <a:t>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b="1" u="none" strike="noStrike" dirty="0">
                          <a:solidFill>
                            <a:schemeClr val="tx1">
                              <a:lumMod val="95000"/>
                              <a:lumOff val="5000"/>
                            </a:schemeClr>
                          </a:solidFill>
                          <a:effectLst/>
                        </a:rPr>
                        <a:t>             40,400,178 </a:t>
                      </a:r>
                      <a:endParaRPr lang="en-US" sz="1000" b="1" i="0" u="none" strike="noStrike" dirty="0">
                        <a:solidFill>
                          <a:schemeClr val="tx1">
                            <a:lumMod val="95000"/>
                            <a:lumOff val="5000"/>
                          </a:schemeClr>
                        </a:solidFill>
                        <a:effectLst/>
                        <a:latin typeface="Calibri"/>
                      </a:endParaRPr>
                    </a:p>
                  </a:txBody>
                  <a:tcPr marL="6083" marR="6083" marT="6083" marB="0" anchor="ctr"/>
                </a:tc>
                <a:tc>
                  <a:txBody>
                    <a:bodyPr/>
                    <a:lstStyle/>
                    <a:p>
                      <a:pPr algn="ctr" fontAlgn="ctr"/>
                      <a:r>
                        <a:rPr lang="en-US" sz="1000" b="1" u="none" strike="noStrike" dirty="0">
                          <a:solidFill>
                            <a:schemeClr val="tx1">
                              <a:lumMod val="95000"/>
                              <a:lumOff val="5000"/>
                            </a:schemeClr>
                          </a:solidFill>
                          <a:effectLst/>
                        </a:rPr>
                        <a:t>             74,499,240 </a:t>
                      </a:r>
                      <a:endParaRPr lang="en-US" sz="1000" b="1" i="0" u="none" strike="noStrike" dirty="0">
                        <a:solidFill>
                          <a:schemeClr val="tx1">
                            <a:lumMod val="95000"/>
                            <a:lumOff val="5000"/>
                          </a:schemeClr>
                        </a:solidFill>
                        <a:effectLst/>
                        <a:latin typeface="Calibri"/>
                      </a:endParaRPr>
                    </a:p>
                  </a:txBody>
                  <a:tcPr marL="6083" marR="6083" marT="6083" marB="0" anchor="ctr"/>
                </a:tc>
                <a:tc>
                  <a:txBody>
                    <a:bodyPr/>
                    <a:lstStyle/>
                    <a:p>
                      <a:pPr algn="ctr" fontAlgn="ctr"/>
                      <a:r>
                        <a:rPr lang="en-US" sz="1000" b="1" u="none" strike="noStrike" dirty="0">
                          <a:solidFill>
                            <a:schemeClr val="tx1">
                              <a:lumMod val="95000"/>
                              <a:lumOff val="5000"/>
                            </a:schemeClr>
                          </a:solidFill>
                          <a:effectLst/>
                        </a:rPr>
                        <a:t>             92,301,214 </a:t>
                      </a:r>
                      <a:endParaRPr lang="en-US" sz="1000" b="1" i="0" u="none" strike="noStrike" dirty="0">
                        <a:solidFill>
                          <a:schemeClr val="tx1">
                            <a:lumMod val="95000"/>
                            <a:lumOff val="5000"/>
                          </a:schemeClr>
                        </a:solidFill>
                        <a:effectLst/>
                        <a:latin typeface="Calibri"/>
                      </a:endParaRPr>
                    </a:p>
                  </a:txBody>
                  <a:tcPr marL="6083" marR="6083" marT="6083" marB="0" anchor="ctr"/>
                </a:tc>
                <a:tc>
                  <a:txBody>
                    <a:bodyPr/>
                    <a:lstStyle/>
                    <a:p>
                      <a:pPr algn="ctr" fontAlgn="ctr"/>
                      <a:r>
                        <a:rPr lang="en-US" sz="1000" b="1" u="none" strike="noStrike" dirty="0">
                          <a:solidFill>
                            <a:schemeClr val="tx1">
                              <a:lumMod val="95000"/>
                              <a:lumOff val="5000"/>
                            </a:schemeClr>
                          </a:solidFill>
                          <a:effectLst/>
                        </a:rPr>
                        <a:t>          116,038,472 </a:t>
                      </a:r>
                      <a:endParaRPr lang="en-US" sz="1000" b="1" i="0" u="none" strike="noStrike" dirty="0">
                        <a:solidFill>
                          <a:schemeClr val="tx1">
                            <a:lumMod val="95000"/>
                            <a:lumOff val="5000"/>
                          </a:schemeClr>
                        </a:solidFill>
                        <a:effectLst/>
                        <a:latin typeface="Calibri"/>
                      </a:endParaRPr>
                    </a:p>
                  </a:txBody>
                  <a:tcPr marL="6083" marR="6083" marT="6083" marB="0" anchor="ctr"/>
                </a:tc>
                <a:tc>
                  <a:txBody>
                    <a:bodyPr/>
                    <a:lstStyle/>
                    <a:p>
                      <a:pPr algn="ctr" fontAlgn="ctr"/>
                      <a:r>
                        <a:rPr lang="en-US" sz="1000" b="1" u="none" strike="noStrike" dirty="0">
                          <a:solidFill>
                            <a:schemeClr val="tx1">
                              <a:lumMod val="95000"/>
                              <a:lumOff val="5000"/>
                            </a:schemeClr>
                          </a:solidFill>
                          <a:effectLst/>
                        </a:rPr>
                        <a:t>          126,146,899 </a:t>
                      </a:r>
                      <a:endParaRPr lang="en-US" sz="1000" b="1" i="0" u="none" strike="noStrike" dirty="0">
                        <a:solidFill>
                          <a:schemeClr val="tx1">
                            <a:lumMod val="95000"/>
                            <a:lumOff val="5000"/>
                          </a:schemeClr>
                        </a:solidFill>
                        <a:effectLst/>
                        <a:latin typeface="Calibri"/>
                      </a:endParaRPr>
                    </a:p>
                  </a:txBody>
                  <a:tcPr marL="6083" marR="6083" marT="6083" marB="0" anchor="ctr"/>
                </a:tc>
              </a:tr>
              <a:tr h="262038">
                <a:tc>
                  <a:txBody>
                    <a:bodyPr/>
                    <a:lstStyle/>
                    <a:p>
                      <a:pPr algn="l" fontAlgn="ctr"/>
                      <a:r>
                        <a:rPr lang="en-US" sz="1000" u="none" strike="noStrike">
                          <a:effectLst/>
                        </a:rPr>
                        <a:t>Financial charges</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8,930,402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9,376,922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9,845,768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dirty="0">
                          <a:effectLst/>
                        </a:rPr>
                        <a:t>             10,338,057 </a:t>
                      </a:r>
                      <a:endParaRPr lang="en-US" sz="1000" b="0" i="0" u="none" strike="noStrike" dirty="0">
                        <a:solidFill>
                          <a:srgbClr val="000000"/>
                        </a:solidFill>
                        <a:effectLst/>
                        <a:latin typeface="Calibri"/>
                      </a:endParaRPr>
                    </a:p>
                  </a:txBody>
                  <a:tcPr marL="6083" marR="6083" marT="6083" marB="0" anchor="ctr"/>
                </a:tc>
              </a:tr>
              <a:tr h="262038">
                <a:tc>
                  <a:txBody>
                    <a:bodyPr/>
                    <a:lstStyle/>
                    <a:p>
                      <a:pPr algn="l" fontAlgn="ctr"/>
                      <a:r>
                        <a:rPr lang="en-US" sz="1000" u="none" strike="noStrike">
                          <a:effectLst/>
                        </a:rPr>
                        <a:t>Taxation</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1,731,473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1,748,788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1,766,276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1,854,590 </a:t>
                      </a:r>
                      <a:endParaRPr lang="en-US" sz="1000" b="0" i="0" u="none" strike="noStrike">
                        <a:solidFill>
                          <a:srgbClr val="000000"/>
                        </a:solidFill>
                        <a:effectLst/>
                        <a:latin typeface="Calibri"/>
                      </a:endParaRPr>
                    </a:p>
                  </a:txBody>
                  <a:tcPr marL="6083" marR="6083" marT="6083" marB="0" anchor="ctr"/>
                </a:tc>
              </a:tr>
              <a:tr h="186592">
                <a:tc>
                  <a:txBody>
                    <a:bodyPr/>
                    <a:lstStyle/>
                    <a:p>
                      <a:pPr algn="l" fontAlgn="ctr"/>
                      <a:r>
                        <a:rPr lang="en-US" sz="1000" u="none" strike="noStrike">
                          <a:effectLst/>
                        </a:rPr>
                        <a:t>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6083" marR="6083" marT="6083" marB="0" anchor="ctr"/>
                </a:tc>
              </a:tr>
              <a:tr h="262038">
                <a:tc>
                  <a:txBody>
                    <a:bodyPr/>
                    <a:lstStyle/>
                    <a:p>
                      <a:pPr algn="l" fontAlgn="ctr"/>
                      <a:r>
                        <a:rPr lang="en-US" sz="1000" u="none" strike="noStrike">
                          <a:effectLst/>
                        </a:rPr>
                        <a:t>Profit/(Loss)</a:t>
                      </a:r>
                      <a:endParaRPr lang="en-US" sz="1000" b="1" i="0" u="none" strike="noStrike">
                        <a:solidFill>
                          <a:srgbClr val="000000"/>
                        </a:solidFill>
                        <a:effectLst/>
                        <a:latin typeface="Calibri"/>
                      </a:endParaRPr>
                    </a:p>
                  </a:txBody>
                  <a:tcPr marL="6083" marR="6083" marT="6083" marB="0" anchor="ctr"/>
                </a:tc>
                <a:tc>
                  <a:txBody>
                    <a:bodyPr/>
                    <a:lstStyle/>
                    <a:p>
                      <a:pPr algn="ctr" fontAlgn="ctr"/>
                      <a:r>
                        <a:rPr lang="en-US" sz="1000" u="none" strike="noStrike">
                          <a:solidFill>
                            <a:schemeClr val="tx1">
                              <a:lumMod val="95000"/>
                              <a:lumOff val="5000"/>
                            </a:schemeClr>
                          </a:solidFill>
                          <a:effectLst/>
                        </a:rPr>
                        <a:t>               2,784,110 </a:t>
                      </a:r>
                      <a:endParaRPr lang="en-US" sz="1000" b="1" i="0" u="none" strike="noStrike">
                        <a:solidFill>
                          <a:schemeClr val="tx1">
                            <a:lumMod val="95000"/>
                            <a:lumOff val="5000"/>
                          </a:schemeClr>
                        </a:solidFill>
                        <a:effectLst/>
                        <a:latin typeface="Calibri"/>
                      </a:endParaRPr>
                    </a:p>
                  </a:txBody>
                  <a:tcPr marL="6083" marR="6083" marT="6083" marB="0" anchor="ctr"/>
                </a:tc>
                <a:tc>
                  <a:txBody>
                    <a:bodyPr/>
                    <a:lstStyle/>
                    <a:p>
                      <a:pPr algn="ctr" fontAlgn="ctr"/>
                      <a:r>
                        <a:rPr lang="en-US" sz="1000" u="none" strike="noStrike">
                          <a:solidFill>
                            <a:schemeClr val="tx1">
                              <a:lumMod val="95000"/>
                              <a:lumOff val="5000"/>
                            </a:schemeClr>
                          </a:solidFill>
                          <a:effectLst/>
                        </a:rPr>
                        <a:t>-             5,725,241 </a:t>
                      </a:r>
                      <a:endParaRPr lang="en-US" sz="1000" b="1" i="0" u="none" strike="noStrike">
                        <a:solidFill>
                          <a:schemeClr val="tx1">
                            <a:lumMod val="95000"/>
                            <a:lumOff val="5000"/>
                          </a:schemeClr>
                        </a:solidFill>
                        <a:effectLst/>
                        <a:latin typeface="Calibri"/>
                      </a:endParaRPr>
                    </a:p>
                  </a:txBody>
                  <a:tcPr marL="6083" marR="6083" marT="6083" marB="0" anchor="ctr"/>
                </a:tc>
                <a:tc>
                  <a:txBody>
                    <a:bodyPr/>
                    <a:lstStyle/>
                    <a:p>
                      <a:pPr algn="ctr" fontAlgn="ctr"/>
                      <a:r>
                        <a:rPr lang="en-US" sz="1000" u="none" strike="noStrike">
                          <a:solidFill>
                            <a:schemeClr val="tx1">
                              <a:lumMod val="95000"/>
                              <a:lumOff val="5000"/>
                            </a:schemeClr>
                          </a:solidFill>
                          <a:effectLst/>
                        </a:rPr>
                        <a:t>             42,302,537 </a:t>
                      </a:r>
                      <a:endParaRPr lang="en-US" sz="1000" b="1" i="0" u="none" strike="noStrike">
                        <a:solidFill>
                          <a:schemeClr val="tx1">
                            <a:lumMod val="95000"/>
                            <a:lumOff val="5000"/>
                          </a:schemeClr>
                        </a:solidFill>
                        <a:effectLst/>
                        <a:latin typeface="Calibri"/>
                      </a:endParaRPr>
                    </a:p>
                  </a:txBody>
                  <a:tcPr marL="6083" marR="6083" marT="6083" marB="0" anchor="ctr"/>
                </a:tc>
                <a:tc>
                  <a:txBody>
                    <a:bodyPr/>
                    <a:lstStyle/>
                    <a:p>
                      <a:pPr algn="ctr" fontAlgn="ctr"/>
                      <a:r>
                        <a:rPr lang="en-US" sz="1000" u="none" strike="noStrike">
                          <a:solidFill>
                            <a:schemeClr val="tx1">
                              <a:lumMod val="95000"/>
                              <a:lumOff val="5000"/>
                            </a:schemeClr>
                          </a:solidFill>
                          <a:effectLst/>
                        </a:rPr>
                        <a:t>             86,651,891 </a:t>
                      </a:r>
                      <a:endParaRPr lang="en-US" sz="1000" b="1" i="0" u="none" strike="noStrike">
                        <a:solidFill>
                          <a:schemeClr val="tx1">
                            <a:lumMod val="95000"/>
                            <a:lumOff val="5000"/>
                          </a:schemeClr>
                        </a:solidFill>
                        <a:effectLst/>
                        <a:latin typeface="Calibri"/>
                      </a:endParaRPr>
                    </a:p>
                  </a:txBody>
                  <a:tcPr marL="6083" marR="6083" marT="6083" marB="0" anchor="ctr"/>
                </a:tc>
                <a:tc>
                  <a:txBody>
                    <a:bodyPr/>
                    <a:lstStyle/>
                    <a:p>
                      <a:pPr algn="ctr" fontAlgn="ctr"/>
                      <a:r>
                        <a:rPr lang="en-US" sz="1000" u="none" strike="noStrike" dirty="0">
                          <a:solidFill>
                            <a:schemeClr val="tx1">
                              <a:lumMod val="95000"/>
                              <a:lumOff val="5000"/>
                            </a:schemeClr>
                          </a:solidFill>
                          <a:effectLst/>
                        </a:rPr>
                        <a:t>             97,393,103 </a:t>
                      </a:r>
                      <a:endParaRPr lang="en-US" sz="1000" b="1" i="0" u="none" strike="noStrike" dirty="0">
                        <a:solidFill>
                          <a:schemeClr val="tx1">
                            <a:lumMod val="95000"/>
                            <a:lumOff val="5000"/>
                          </a:schemeClr>
                        </a:solidFill>
                        <a:effectLst/>
                        <a:latin typeface="Calibri"/>
                      </a:endParaRPr>
                    </a:p>
                  </a:txBody>
                  <a:tcPr marL="6083" marR="6083" marT="6083" marB="0" anchor="ctr"/>
                </a:tc>
              </a:tr>
            </a:tbl>
          </a:graphicData>
        </a:graphic>
      </p:graphicFrame>
    </p:spTree>
    <p:extLst>
      <p:ext uri="{BB962C8B-B14F-4D97-AF65-F5344CB8AC3E}">
        <p14:creationId xmlns:p14="http://schemas.microsoft.com/office/powerpoint/2010/main" val="36272554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FARM </a:t>
            </a:r>
            <a:endParaRPr lang="en-US" dirty="0"/>
          </a:p>
        </p:txBody>
      </p:sp>
      <p:pic>
        <p:nvPicPr>
          <p:cNvPr id="8" name="Content Placeholder 7"/>
          <p:cNvPicPr>
            <a:picLocks noGrp="1"/>
          </p:cNvPicPr>
          <p:nvPr>
            <p:ph idx="1"/>
          </p:nvPr>
        </p:nvPicPr>
        <p:blipFill>
          <a:blip r:embed="rId2"/>
          <a:srcRect l="26844" t="16629" r="26514" b="22323"/>
          <a:stretch>
            <a:fillRect/>
          </a:stretch>
        </p:blipFill>
        <p:spPr bwMode="auto">
          <a:xfrm>
            <a:off x="76200" y="1801586"/>
            <a:ext cx="4445319"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p:nvPr/>
        </p:nvPicPr>
        <p:blipFill>
          <a:blip r:embed="rId3"/>
          <a:srcRect l="27226" t="16856" r="26587" b="21339"/>
          <a:stretch>
            <a:fillRect/>
          </a:stretch>
        </p:blipFill>
        <p:spPr bwMode="auto">
          <a:xfrm>
            <a:off x="4648200" y="1801586"/>
            <a:ext cx="44196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059460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MUSHROOM PRODUCTION </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381000" y="1201171"/>
            <a:ext cx="3886200" cy="268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4683578" y="1201171"/>
            <a:ext cx="3897086" cy="268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381000" y="3993515"/>
            <a:ext cx="3886200" cy="2733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4683578" y="4033656"/>
            <a:ext cx="3907971" cy="26935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122710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ell\Desktop\WhatsApp Image 2021-04-27 at 1.51.56 P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0100" y="1981200"/>
            <a:ext cx="44958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MUSHROOM PRODUCTION (BUNKER FILLING MACHINE)</a:t>
            </a:r>
            <a:endParaRPr lang="en-US" dirty="0"/>
          </a:p>
        </p:txBody>
      </p:sp>
      <p:pic>
        <p:nvPicPr>
          <p:cNvPr id="9" name="Picture 2" descr="C:\Users\Dell\Desktop\WhatsApp Image 2021-04-27 at 1.51.57 PM.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81200"/>
            <a:ext cx="4495800" cy="3486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191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STORE &amp; WAREHOUSE</a:t>
            </a:r>
            <a:endParaRPr lang="en-US" dirty="0"/>
          </a:p>
        </p:txBody>
      </p:sp>
      <p:pic>
        <p:nvPicPr>
          <p:cNvPr id="9" name="Picture 8" descr="958e5ba2-65fe-4805-aa93-166e342f145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0686" y="1197430"/>
            <a:ext cx="2808514"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276601"/>
            <a:ext cx="8458200" cy="33881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3185" y="1197430"/>
            <a:ext cx="2808514" cy="1981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bbd622fc-353a-4953-a051-a5325637ce9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1197429"/>
            <a:ext cx="2808514"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55958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43000"/>
            <a:ext cx="8610600" cy="5533485"/>
          </a:xfrm>
          <a:prstGeom prst="rect">
            <a:avLst/>
          </a:prstGeom>
        </p:spPr>
      </p:pic>
    </p:spTree>
    <p:extLst>
      <p:ext uri="{BB962C8B-B14F-4D97-AF65-F5344CB8AC3E}">
        <p14:creationId xmlns:p14="http://schemas.microsoft.com/office/powerpoint/2010/main" val="21693164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72" y="4016223"/>
            <a:ext cx="3886200" cy="268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086" y="4016223"/>
            <a:ext cx="3875314" cy="268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210696"/>
            <a:ext cx="3886200" cy="268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929" y="1210696"/>
            <a:ext cx="3886200" cy="268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423696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a:bodyPr>
          <a:lstStyle/>
          <a:p>
            <a:r>
              <a:rPr lang="en-US" sz="6600" dirty="0" smtClean="0"/>
              <a:t>THANK YOU</a:t>
            </a:r>
            <a:endParaRPr lang="en-US" sz="6600" dirty="0"/>
          </a:p>
        </p:txBody>
      </p:sp>
    </p:spTree>
    <p:extLst>
      <p:ext uri="{BB962C8B-B14F-4D97-AF65-F5344CB8AC3E}">
        <p14:creationId xmlns:p14="http://schemas.microsoft.com/office/powerpoint/2010/main" val="41731121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1. REASON OF NON-COMPLIANCES</a:t>
            </a:r>
            <a:endParaRPr lang="en-US" dirty="0"/>
          </a:p>
        </p:txBody>
      </p:sp>
      <p:sp>
        <p:nvSpPr>
          <p:cNvPr id="3" name="Content Placeholder 2"/>
          <p:cNvSpPr>
            <a:spLocks noGrp="1"/>
          </p:cNvSpPr>
          <p:nvPr>
            <p:ph idx="1"/>
          </p:nvPr>
        </p:nvSpPr>
        <p:spPr/>
        <p:txBody>
          <a:bodyPr>
            <a:normAutofit fontScale="92500"/>
          </a:bodyPr>
          <a:lstStyle/>
          <a:p>
            <a:pPr lvl="0" algn="just"/>
            <a:r>
              <a:rPr lang="en-US" dirty="0"/>
              <a:t>The company’s operations were shut down in December 2006 unfortunately due to higher cost of production</a:t>
            </a:r>
            <a:r>
              <a:rPr lang="en-US" dirty="0" smtClean="0"/>
              <a:t>.</a:t>
            </a:r>
          </a:p>
          <a:p>
            <a:pPr lvl="0" algn="just"/>
            <a:endParaRPr lang="en-US" dirty="0"/>
          </a:p>
          <a:p>
            <a:pPr lvl="0" algn="just"/>
            <a:r>
              <a:rPr lang="en-US" dirty="0"/>
              <a:t>No support from the Government by putting anti-dumping on imported polyester filament yarn</a:t>
            </a:r>
            <a:r>
              <a:rPr lang="en-US" dirty="0" smtClean="0"/>
              <a:t>.</a:t>
            </a:r>
          </a:p>
          <a:p>
            <a:pPr lvl="0" algn="just"/>
            <a:endParaRPr lang="en-US" dirty="0"/>
          </a:p>
          <a:p>
            <a:pPr lvl="0" algn="just"/>
            <a:r>
              <a:rPr lang="en-US" dirty="0"/>
              <a:t>Very poor law and order situation in SITE Karachi</a:t>
            </a:r>
            <a:r>
              <a:rPr lang="en-US" dirty="0" smtClean="0"/>
              <a:t>.</a:t>
            </a:r>
            <a:endParaRPr lang="en-US" dirty="0"/>
          </a:p>
        </p:txBody>
      </p:sp>
    </p:spTree>
    <p:extLst>
      <p:ext uri="{BB962C8B-B14F-4D97-AF65-F5344CB8AC3E}">
        <p14:creationId xmlns:p14="http://schemas.microsoft.com/office/powerpoint/2010/main" val="19122771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just"/>
            <a:r>
              <a:rPr lang="en-US" dirty="0"/>
              <a:t>Non reliable Gas supply, therefore stable power which is essential for making of polyester filament yarn was not available</a:t>
            </a:r>
            <a:r>
              <a:rPr lang="en-US" dirty="0" smtClean="0"/>
              <a:t>.</a:t>
            </a:r>
          </a:p>
          <a:p>
            <a:pPr lvl="0" algn="just"/>
            <a:endParaRPr lang="en-US" dirty="0"/>
          </a:p>
          <a:p>
            <a:pPr lvl="0" algn="just"/>
            <a:r>
              <a:rPr lang="en-US" dirty="0"/>
              <a:t>As operations were shut down there was no cash flow and losses, and all the staff had to be released which resulted in these non-compliances</a:t>
            </a:r>
            <a:r>
              <a:rPr lang="en-US" dirty="0" smtClean="0"/>
              <a:t>.</a:t>
            </a:r>
            <a:endParaRPr lang="en-US" dirty="0"/>
          </a:p>
        </p:txBody>
      </p:sp>
    </p:spTree>
    <p:extLst>
      <p:ext uri="{BB962C8B-B14F-4D97-AF65-F5344CB8AC3E}">
        <p14:creationId xmlns:p14="http://schemas.microsoft.com/office/powerpoint/2010/main" val="2224450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b="1" dirty="0" smtClean="0"/>
              <a:t>2. STEPS TAKEN BY THE COMPANY FOR RECTIFICATION OF NON-COMPLIANCES AND TO ENSURE THAT SUCH NON-COMPLIANCES DO NOT OCCUR IN FUTURE</a:t>
            </a:r>
            <a:endParaRPr lang="en-US" sz="2400" dirty="0"/>
          </a:p>
        </p:txBody>
      </p:sp>
      <p:sp>
        <p:nvSpPr>
          <p:cNvPr id="3" name="Content Placeholder 2"/>
          <p:cNvSpPr>
            <a:spLocks noGrp="1"/>
          </p:cNvSpPr>
          <p:nvPr>
            <p:ph idx="1"/>
          </p:nvPr>
        </p:nvSpPr>
        <p:spPr/>
        <p:txBody>
          <a:bodyPr/>
          <a:lstStyle/>
          <a:p>
            <a:pPr lvl="0" algn="just"/>
            <a:r>
              <a:rPr lang="en-US" dirty="0"/>
              <a:t>The main issue was to make company profitable so that staff can be hired to make sure there are no non-compliances</a:t>
            </a:r>
            <a:r>
              <a:rPr lang="en-US" dirty="0" smtClean="0"/>
              <a:t>.</a:t>
            </a:r>
          </a:p>
          <a:p>
            <a:pPr lvl="0" algn="just"/>
            <a:endParaRPr lang="en-US" dirty="0"/>
          </a:p>
          <a:p>
            <a:pPr lvl="0" algn="just"/>
            <a:r>
              <a:rPr lang="en-US" dirty="0"/>
              <a:t>Alhamdulillah Company is now in profit and further expanding its operations and </a:t>
            </a:r>
            <a:r>
              <a:rPr lang="en-US" dirty="0" err="1"/>
              <a:t>inshaa</a:t>
            </a:r>
            <a:r>
              <a:rPr lang="en-US" dirty="0"/>
              <a:t> Allah with the result we see that all non-compliances will be met.</a:t>
            </a:r>
          </a:p>
          <a:p>
            <a:endParaRPr lang="en-US" dirty="0"/>
          </a:p>
        </p:txBody>
      </p:sp>
    </p:spTree>
    <p:extLst>
      <p:ext uri="{BB962C8B-B14F-4D97-AF65-F5344CB8AC3E}">
        <p14:creationId xmlns:p14="http://schemas.microsoft.com/office/powerpoint/2010/main" val="39281369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b="1" dirty="0" smtClean="0"/>
              <a:t>3. REASONS </a:t>
            </a:r>
            <a:r>
              <a:rPr lang="en-US" sz="2400" b="1" dirty="0"/>
              <a:t>FOR NON-OPERATION OF THE COMPANY AND THE </a:t>
            </a:r>
            <a:r>
              <a:rPr lang="en-US" sz="2400" b="1" dirty="0" smtClean="0"/>
              <a:t>STEPS </a:t>
            </a:r>
            <a:r>
              <a:rPr lang="en-US" sz="2400" b="1" dirty="0"/>
              <a:t>TAKEN BY THE COMPANY FOR ITS REVIVAL</a:t>
            </a:r>
            <a:endParaRPr lang="en-US" sz="2400" dirty="0"/>
          </a:p>
        </p:txBody>
      </p:sp>
      <p:sp>
        <p:nvSpPr>
          <p:cNvPr id="3" name="Content Placeholder 2"/>
          <p:cNvSpPr>
            <a:spLocks noGrp="1"/>
          </p:cNvSpPr>
          <p:nvPr>
            <p:ph idx="1"/>
          </p:nvPr>
        </p:nvSpPr>
        <p:spPr/>
        <p:txBody>
          <a:bodyPr>
            <a:normAutofit fontScale="77500" lnSpcReduction="20000"/>
          </a:bodyPr>
          <a:lstStyle/>
          <a:p>
            <a:pPr lvl="0" algn="just"/>
            <a:r>
              <a:rPr lang="en-US" dirty="0"/>
              <a:t>As explained earlier there was no profit, in fact there were huge losses in making polyester filament yarn therefore the operation were shut down and even after waiting till 2014 the management was hopeful that soon the situation might change and they can restart the company but unfortunately this didn’t happen</a:t>
            </a:r>
            <a:r>
              <a:rPr lang="en-US" dirty="0" smtClean="0"/>
              <a:t>.</a:t>
            </a:r>
          </a:p>
          <a:p>
            <a:pPr lvl="0"/>
            <a:endParaRPr lang="en-US" dirty="0"/>
          </a:p>
          <a:p>
            <a:pPr lvl="0" algn="just"/>
            <a:r>
              <a:rPr lang="en-US" dirty="0"/>
              <a:t>So company started new lines of businesses which are as follows:</a:t>
            </a:r>
          </a:p>
          <a:p>
            <a:pPr lvl="1"/>
            <a:r>
              <a:rPr lang="en-US" dirty="0"/>
              <a:t>Warehousing.</a:t>
            </a:r>
          </a:p>
          <a:p>
            <a:pPr lvl="1"/>
            <a:r>
              <a:rPr lang="en-US" dirty="0"/>
              <a:t>Cold storage.</a:t>
            </a:r>
          </a:p>
          <a:p>
            <a:pPr lvl="1"/>
            <a:r>
              <a:rPr lang="en-US" dirty="0"/>
              <a:t>Vertical Farming.</a:t>
            </a:r>
          </a:p>
          <a:p>
            <a:pPr lvl="1"/>
            <a:r>
              <a:rPr lang="en-US" dirty="0"/>
              <a:t>Mushroom Production</a:t>
            </a:r>
            <a:r>
              <a:rPr lang="en-US" dirty="0" smtClean="0"/>
              <a:t>.</a:t>
            </a:r>
            <a:endParaRPr lang="en-US" dirty="0"/>
          </a:p>
        </p:txBody>
      </p:sp>
    </p:spTree>
    <p:extLst>
      <p:ext uri="{BB962C8B-B14F-4D97-AF65-F5344CB8AC3E}">
        <p14:creationId xmlns:p14="http://schemas.microsoft.com/office/powerpoint/2010/main" val="26422450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a:t>With these new lines of businesses revival plan was submitted to SECP which was approved.</a:t>
            </a:r>
          </a:p>
          <a:p>
            <a:pPr lvl="0"/>
            <a:endParaRPr lang="en-US" dirty="0"/>
          </a:p>
        </p:txBody>
      </p:sp>
    </p:spTree>
    <p:extLst>
      <p:ext uri="{BB962C8B-B14F-4D97-AF65-F5344CB8AC3E}">
        <p14:creationId xmlns:p14="http://schemas.microsoft.com/office/powerpoint/2010/main" val="41372981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800" b="1" dirty="0" smtClean="0"/>
              <a:t>4. REASONS FOR NON-DECLARATION OF ANY CORPORATE ENTITLEMENT TO ITS SHAREHOLDERS SINCE PAST MANY YEARS</a:t>
            </a:r>
            <a:endParaRPr lang="en-US" sz="2800" dirty="0"/>
          </a:p>
        </p:txBody>
      </p:sp>
      <p:sp>
        <p:nvSpPr>
          <p:cNvPr id="3" name="Content Placeholder 2"/>
          <p:cNvSpPr>
            <a:spLocks noGrp="1"/>
          </p:cNvSpPr>
          <p:nvPr>
            <p:ph idx="1"/>
          </p:nvPr>
        </p:nvSpPr>
        <p:spPr/>
        <p:txBody>
          <a:bodyPr/>
          <a:lstStyle/>
          <a:p>
            <a:pPr lvl="0" algn="just"/>
            <a:r>
              <a:rPr lang="en-US" dirty="0" smtClean="0"/>
              <a:t>There </a:t>
            </a:r>
            <a:r>
              <a:rPr lang="en-US" dirty="0"/>
              <a:t>was no profit in the company therefore there was non-declaration of any corporate entitlement</a:t>
            </a:r>
            <a:r>
              <a:rPr lang="en-US" dirty="0" smtClean="0"/>
              <a:t>.</a:t>
            </a:r>
            <a:endParaRPr lang="en-US" dirty="0"/>
          </a:p>
        </p:txBody>
      </p:sp>
    </p:spTree>
    <p:extLst>
      <p:ext uri="{BB962C8B-B14F-4D97-AF65-F5344CB8AC3E}">
        <p14:creationId xmlns:p14="http://schemas.microsoft.com/office/powerpoint/2010/main" val="30007596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b="1" dirty="0" smtClean="0"/>
              <a:t>5. STRATEGY </a:t>
            </a:r>
            <a:r>
              <a:rPr lang="en-US" sz="2400" b="1" dirty="0"/>
              <a:t>FOR RESTORATION OF OPERATIONS OF THE COMPANY AND TO SAFEGUARD THE INTEREST OF MINORITY SHAREHOLDERS</a:t>
            </a:r>
            <a:endParaRPr lang="en-US" sz="2400" dirty="0"/>
          </a:p>
        </p:txBody>
      </p:sp>
      <p:sp>
        <p:nvSpPr>
          <p:cNvPr id="3" name="Content Placeholder 2"/>
          <p:cNvSpPr>
            <a:spLocks noGrp="1"/>
          </p:cNvSpPr>
          <p:nvPr>
            <p:ph idx="1"/>
          </p:nvPr>
        </p:nvSpPr>
        <p:spPr/>
        <p:txBody>
          <a:bodyPr>
            <a:normAutofit fontScale="92500" lnSpcReduction="20000"/>
          </a:bodyPr>
          <a:lstStyle/>
          <a:p>
            <a:pPr lvl="0" algn="just"/>
            <a:r>
              <a:rPr lang="en-US" dirty="0"/>
              <a:t>Strategy is there and Alhamdulillah we will expand our new lines of businesses Cold storage, Vertical Farming and Mushroom Production</a:t>
            </a:r>
            <a:r>
              <a:rPr lang="en-US" dirty="0" smtClean="0"/>
              <a:t>.</a:t>
            </a:r>
          </a:p>
          <a:p>
            <a:pPr lvl="0" algn="just"/>
            <a:endParaRPr lang="en-US" dirty="0"/>
          </a:p>
          <a:p>
            <a:pPr lvl="0" algn="just"/>
            <a:r>
              <a:rPr lang="en-US" dirty="0"/>
              <a:t>Already 3 Cold stores are in operation and order for 4</a:t>
            </a:r>
            <a:r>
              <a:rPr lang="en-US" baseline="30000" dirty="0"/>
              <a:t>th</a:t>
            </a:r>
            <a:r>
              <a:rPr lang="en-US" dirty="0"/>
              <a:t> one is already </a:t>
            </a:r>
            <a:r>
              <a:rPr lang="en-US" dirty="0" smtClean="0"/>
              <a:t>placed.</a:t>
            </a:r>
          </a:p>
          <a:p>
            <a:pPr lvl="0" algn="just"/>
            <a:endParaRPr lang="en-US" dirty="0"/>
          </a:p>
          <a:p>
            <a:pPr lvl="0" algn="just"/>
            <a:r>
              <a:rPr lang="en-US" dirty="0"/>
              <a:t>Vertical farm was expanded last year and after evaluating profitability we will </a:t>
            </a:r>
            <a:r>
              <a:rPr lang="en-US" dirty="0" err="1"/>
              <a:t>inshaa</a:t>
            </a:r>
            <a:r>
              <a:rPr lang="en-US" dirty="0"/>
              <a:t> </a:t>
            </a:r>
            <a:r>
              <a:rPr lang="en-US" dirty="0" err="1"/>
              <a:t>allah</a:t>
            </a:r>
            <a:r>
              <a:rPr lang="en-US" dirty="0"/>
              <a:t> expand further</a:t>
            </a:r>
            <a:r>
              <a:rPr lang="en-US" dirty="0" smtClean="0"/>
              <a:t>.</a:t>
            </a:r>
            <a:endParaRPr lang="en-US" dirty="0"/>
          </a:p>
        </p:txBody>
      </p:sp>
    </p:spTree>
    <p:extLst>
      <p:ext uri="{BB962C8B-B14F-4D97-AF65-F5344CB8AC3E}">
        <p14:creationId xmlns:p14="http://schemas.microsoft.com/office/powerpoint/2010/main" val="30488977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just"/>
            <a:r>
              <a:rPr lang="en-US" dirty="0"/>
              <a:t>Company is investing in Mushroom Farm Production which will be </a:t>
            </a:r>
            <a:r>
              <a:rPr lang="en-US" dirty="0" err="1"/>
              <a:t>inshaa</a:t>
            </a:r>
            <a:r>
              <a:rPr lang="en-US" dirty="0"/>
              <a:t> </a:t>
            </a:r>
            <a:r>
              <a:rPr lang="en-US" dirty="0" err="1"/>
              <a:t>allah</a:t>
            </a:r>
            <a:r>
              <a:rPr lang="en-US" dirty="0"/>
              <a:t> our Monopoly</a:t>
            </a:r>
            <a:r>
              <a:rPr lang="en-US" dirty="0" smtClean="0"/>
              <a:t>.</a:t>
            </a:r>
          </a:p>
          <a:p>
            <a:pPr lvl="0" algn="just"/>
            <a:endParaRPr lang="en-US" dirty="0"/>
          </a:p>
          <a:p>
            <a:pPr lvl="0" algn="just"/>
            <a:r>
              <a:rPr lang="en-US" dirty="0"/>
              <a:t>Our Vertical farm also has unique position in the market as we supply round the year high value herbs and vegetables which are not available from any other company.</a:t>
            </a:r>
          </a:p>
          <a:p>
            <a:pPr lvl="0"/>
            <a:endParaRPr lang="en-US" dirty="0"/>
          </a:p>
        </p:txBody>
      </p:sp>
    </p:spTree>
    <p:extLst>
      <p:ext uri="{BB962C8B-B14F-4D97-AF65-F5344CB8AC3E}">
        <p14:creationId xmlns:p14="http://schemas.microsoft.com/office/powerpoint/2010/main" val="32931182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924</Words>
  <Application>Microsoft Office PowerPoint</Application>
  <PresentationFormat>On-screen Show (4:3)</PresentationFormat>
  <Paragraphs>287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SG ALLIED BUSINESSES LIMITED</vt:lpstr>
      <vt:lpstr>1. REASON OF NON-COMPLIANCES</vt:lpstr>
      <vt:lpstr>PowerPoint Presentation</vt:lpstr>
      <vt:lpstr>2. STEPS TAKEN BY THE COMPANY FOR RECTIFICATION OF NON-COMPLIANCES AND TO ENSURE THAT SUCH NON-COMPLIANCES DO NOT OCCUR IN FUTURE</vt:lpstr>
      <vt:lpstr>3. REASONS FOR NON-OPERATION OF THE COMPANY AND THE STEPS TAKEN BY THE COMPANY FOR ITS REVIVAL</vt:lpstr>
      <vt:lpstr>PowerPoint Presentation</vt:lpstr>
      <vt:lpstr>4. REASONS FOR NON-DECLARATION OF ANY CORPORATE ENTITLEMENT TO ITS SHAREHOLDERS SINCE PAST MANY YEARS</vt:lpstr>
      <vt:lpstr>5. STRATEGY FOR RESTORATION OF OPERATIONS OF THE COMPANY AND TO SAFEGUARD THE INTEREST OF MINORITY SHAREHOLDERS</vt:lpstr>
      <vt:lpstr>PowerPoint Presentation</vt:lpstr>
      <vt:lpstr>PROJECTED PROFIT AND LOSS AFTER MUSHROOM PRODUCTION</vt:lpstr>
      <vt:lpstr>PowerPoint Presentation</vt:lpstr>
      <vt:lpstr>VERTICAL FARM </vt:lpstr>
      <vt:lpstr>MUSHROOM PRODUCTION </vt:lpstr>
      <vt:lpstr>MUSHROOM PRODUCTION (BUNKER FILLING MACHINE)</vt:lpstr>
      <vt:lpstr>COLD STORE &amp; WAREHOUSE</vt:lpstr>
      <vt:lpstr>PowerPoint Presentation</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 Allied Businesses Limited</dc:title>
  <dc:creator>Dell</dc:creator>
  <cp:lastModifiedBy>Dell</cp:lastModifiedBy>
  <cp:revision>34</cp:revision>
  <dcterms:created xsi:type="dcterms:W3CDTF">2006-08-16T00:00:00Z</dcterms:created>
  <dcterms:modified xsi:type="dcterms:W3CDTF">2021-05-26T08:00:16Z</dcterms:modified>
</cp:coreProperties>
</file>